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1" r:id="rId7"/>
    <p:sldId id="262" r:id="rId8"/>
    <p:sldId id="265" r:id="rId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92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t">
            <a:no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6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dirty="0" smtClean="0"/>
              <a:t>マスター タイトルの書式設定</a:t>
            </a:r>
            <a:endParaRPr kumimoji="0" lang="en-US" dirty="0"/>
          </a:p>
        </p:txBody>
      </p:sp>
      <p:sp>
        <p:nvSpPr>
          <p:cNvPr id="17" name="Subtitle 16"/>
          <p:cNvSpPr>
            <a:spLocks noGrp="1"/>
          </p:cNvSpPr>
          <p:nvPr>
            <p:ph type="subTitle" idx="1"/>
          </p:nvPr>
        </p:nvSpPr>
        <p:spPr>
          <a:xfrm>
            <a:off x="533400" y="3228536"/>
            <a:ext cx="7854696" cy="1752600"/>
          </a:xfrm>
        </p:spPr>
        <p:txBody>
          <a:bodyPr lIns="0" rIns="18288" anchor="ctr">
            <a:normAutofit/>
          </a:bodyPr>
          <a:lstStyle>
            <a:lvl1pPr marL="0" marR="45720" indent="0" algn="r">
              <a:buNone/>
              <a:defRPr sz="44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dirty="0" smtClean="0"/>
              <a:t>マスター サブタイトルの書式設定</a:t>
            </a:r>
            <a:endParaRPr kumimoji="0" lang="en-US" dirty="0"/>
          </a:p>
        </p:txBody>
      </p:sp>
      <p:sp>
        <p:nvSpPr>
          <p:cNvPr id="30" name="Date Placeholder 29"/>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19" name="Footer Placeholder 18"/>
          <p:cNvSpPr>
            <a:spLocks noGrp="1"/>
          </p:cNvSpPr>
          <p:nvPr>
            <p:ph type="ftr" sz="quarter" idx="11"/>
          </p:nvPr>
        </p:nvSpPr>
        <p:spPr/>
        <p:txBody>
          <a:bodyPr/>
          <a:lstStyle/>
          <a:p>
            <a:endParaRPr kumimoji="1" lang="ja-JP" altLang="en-US"/>
          </a:p>
        </p:txBody>
      </p:sp>
      <p:sp>
        <p:nvSpPr>
          <p:cNvPr id="27" name="Slide Number Placeholder 26"/>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ja-JP" altLang="en-US" smtClean="0"/>
              <a:t>マスター タイトルの書式設定</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ja-JP" altLang="en-US" smtClean="0"/>
              <a:t>マスター タイトルの書式設定</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lvl1pPr>
              <a:defRPr sz="4400"/>
            </a:lvl1pPr>
          </a:lstStyle>
          <a:p>
            <a:r>
              <a:rPr kumimoji="0" lang="ja-JP" altLang="en-US" dirty="0" smtClean="0"/>
              <a:t>マスター タイトルの書式設定</a:t>
            </a:r>
            <a:endParaRPr kumimoji="0" lang="en-US" dirty="0"/>
          </a:p>
        </p:txBody>
      </p:sp>
      <p:sp>
        <p:nvSpPr>
          <p:cNvPr id="3" name="Content Placeholder 2"/>
          <p:cNvSpPr>
            <a:spLocks noGrp="1"/>
          </p:cNvSpPr>
          <p:nvPr>
            <p:ph idx="1"/>
          </p:nvPr>
        </p:nvSpPr>
        <p:spPr/>
        <p:txBody>
          <a:bodyPr/>
          <a:lstStyle>
            <a:lvl1pPr>
              <a:buClr>
                <a:schemeClr val="tx2"/>
              </a:buClr>
              <a:defRPr/>
            </a:lvl1pPr>
            <a:lvl2pPr>
              <a:buClr>
                <a:schemeClr val="tx2"/>
              </a:buClr>
              <a:defRPr/>
            </a:lvl2pPr>
            <a:lvl3pPr>
              <a:buClr>
                <a:schemeClr val="tx2"/>
              </a:buClr>
              <a:defRPr/>
            </a:lvl3pPr>
            <a:lvl4pPr>
              <a:buClr>
                <a:schemeClr val="tx2"/>
              </a:buClr>
              <a:defRPr/>
            </a:lvl4pPr>
            <a:lvl5pPr>
              <a:buClr>
                <a:schemeClr val="tx2"/>
              </a:buClr>
              <a:defRPr/>
            </a:lvl5pPr>
          </a:lstStyle>
          <a:p>
            <a:pPr lvl="0" eaLnBrk="1" latinLnBrk="0" hangingPunct="1"/>
            <a:r>
              <a:rPr lang="ja-JP" altLang="en-US" dirty="0" smtClean="0"/>
              <a:t>マスター テキストの書式設定</a:t>
            </a:r>
          </a:p>
          <a:p>
            <a:pPr lvl="1" eaLnBrk="1" latinLnBrk="0" hangingPunct="1"/>
            <a:r>
              <a:rPr lang="ja-JP" altLang="en-US" dirty="0" smtClean="0"/>
              <a:t>第 </a:t>
            </a:r>
            <a:r>
              <a:rPr lang="en-US" altLang="ja-JP" dirty="0" smtClean="0"/>
              <a:t>2 </a:t>
            </a:r>
            <a:r>
              <a:rPr lang="ja-JP" altLang="en-US" dirty="0" smtClean="0"/>
              <a:t>レベル</a:t>
            </a:r>
          </a:p>
          <a:p>
            <a:pPr lvl="2" eaLnBrk="1" latinLnBrk="0" hangingPunct="1"/>
            <a:r>
              <a:rPr lang="ja-JP" altLang="en-US" dirty="0" smtClean="0"/>
              <a:t>第 </a:t>
            </a:r>
            <a:r>
              <a:rPr lang="en-US" altLang="ja-JP" dirty="0" smtClean="0"/>
              <a:t>3 </a:t>
            </a:r>
            <a:r>
              <a:rPr lang="ja-JP" altLang="en-US" dirty="0" smtClean="0"/>
              <a:t>レベル</a:t>
            </a:r>
          </a:p>
          <a:p>
            <a:pPr lvl="3" eaLnBrk="1" latinLnBrk="0" hangingPunct="1"/>
            <a:r>
              <a:rPr lang="ja-JP" altLang="en-US" dirty="0" smtClean="0"/>
              <a:t>第 </a:t>
            </a:r>
            <a:r>
              <a:rPr lang="en-US" altLang="ja-JP" dirty="0" smtClean="0"/>
              <a:t>4 </a:t>
            </a:r>
            <a:r>
              <a:rPr lang="ja-JP" altLang="en-US" dirty="0" smtClean="0"/>
              <a:t>レベル</a:t>
            </a:r>
          </a:p>
          <a:p>
            <a:pPr lvl="4" eaLnBrk="1" latinLnBrk="0" hangingPunct="1"/>
            <a:r>
              <a:rPr lang="ja-JP" altLang="en-US" dirty="0" smtClean="0"/>
              <a:t>第 </a:t>
            </a:r>
            <a:r>
              <a:rPr lang="en-US" altLang="ja-JP" dirty="0" smtClean="0"/>
              <a:t>5 </a:t>
            </a:r>
            <a:r>
              <a:rPr lang="ja-JP" altLang="en-US" dirty="0" smtClean="0"/>
              <a:t>レベル</a:t>
            </a:r>
            <a:endParaRPr kumimoji="0" lang="en-US" dirty="0"/>
          </a:p>
        </p:txBody>
      </p:sp>
      <p:sp>
        <p:nvSpPr>
          <p:cNvPr id="4" name="Date Placeholder 3"/>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smtClean="0"/>
              <a:t>マスター タイトルの書式設定</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Date Placeholder 3"/>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ja-JP" altLang="en-US" smtClean="0"/>
              <a:t>マスター タイトルの書式設定</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Date Placeholder 4"/>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ja-JP" altLang="en-US" smtClean="0"/>
              <a:t>マスター タイトルの書式設定</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Date Placeholder 6"/>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ja-JP" altLang="en-US" smtClean="0"/>
              <a:t>マスター タイトルの書式設定</a:t>
            </a:r>
            <a:endParaRPr kumimoji="0" lang="en-US"/>
          </a:p>
        </p:txBody>
      </p:sp>
      <p:sp>
        <p:nvSpPr>
          <p:cNvPr id="3" name="Date Placeholder 2"/>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ja-JP" altLang="en-US" smtClean="0"/>
              <a:t>マスター タイトルの書式設定</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ja-JP" altLang="en-US" smtClean="0"/>
              <a:t>マスター テキストの書式設定</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Date Placeholder 4"/>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7C10F4-1764-495F-910B-A12C780F4910}"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ja-JP" altLang="en-US" smtClean="0"/>
              <a:t>マスター タイトルの書式設定</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Date Placeholder 4"/>
          <p:cNvSpPr>
            <a:spLocks noGrp="1"/>
          </p:cNvSpPr>
          <p:nvPr>
            <p:ph type="dt" sz="half" idx="10"/>
          </p:nvPr>
        </p:nvSpPr>
        <p:spPr/>
        <p:txBody>
          <a:bodyPr/>
          <a:lstStyle/>
          <a:p>
            <a:fld id="{72CDA7D2-C910-4A8D-8E51-BCE414DDEAB0}" type="datetimeFigureOut">
              <a:rPr kumimoji="1" lang="ja-JP" altLang="en-US" smtClean="0"/>
              <a:t>2017/7/10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8077200" y="6356350"/>
            <a:ext cx="609600" cy="365125"/>
          </a:xfrm>
        </p:spPr>
        <p:txBody>
          <a:bodyPr/>
          <a:lstStyle/>
          <a:p>
            <a:fld id="{4C7C10F4-1764-495F-910B-A12C780F4910}" type="slidenum">
              <a:rPr kumimoji="1" lang="ja-JP" altLang="en-US" smtClean="0"/>
              <a:t>‹#›</a:t>
            </a:fld>
            <a:endParaRPr kumimoji="1" lang="ja-JP"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ja-JP" altLang="en-US" smtClean="0"/>
              <a:t>アイコンをクリックして図を追加</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t">
            <a:normAutofit/>
          </a:bodyPr>
          <a:lstStyle/>
          <a:p>
            <a:r>
              <a:rPr kumimoji="0" lang="ja-JP" altLang="en-US" dirty="0" smtClean="0"/>
              <a:t>マスター タイトルの書式設定</a:t>
            </a:r>
            <a:endParaRPr kumimoji="0"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ja-JP" altLang="en-US" dirty="0" smtClean="0"/>
              <a:t>マスター テキストの書式設定</a:t>
            </a:r>
          </a:p>
          <a:p>
            <a:pPr lvl="1" eaLnBrk="1" latinLnBrk="0" hangingPunct="1"/>
            <a:r>
              <a:rPr kumimoji="0" lang="ja-JP" altLang="en-US" dirty="0" smtClean="0"/>
              <a:t>第 </a:t>
            </a:r>
            <a:r>
              <a:rPr kumimoji="0" lang="en-US" altLang="ja-JP" dirty="0" smtClean="0"/>
              <a:t>2 </a:t>
            </a:r>
            <a:r>
              <a:rPr kumimoji="0" lang="ja-JP" altLang="en-US" dirty="0" smtClean="0"/>
              <a:t>レベル</a:t>
            </a:r>
          </a:p>
          <a:p>
            <a:pPr lvl="2" eaLnBrk="1" latinLnBrk="0" hangingPunct="1"/>
            <a:r>
              <a:rPr kumimoji="0" lang="ja-JP" altLang="en-US" dirty="0" smtClean="0"/>
              <a:t>第 </a:t>
            </a:r>
            <a:r>
              <a:rPr kumimoji="0" lang="en-US" altLang="ja-JP" dirty="0" smtClean="0"/>
              <a:t>3 </a:t>
            </a:r>
            <a:r>
              <a:rPr kumimoji="0" lang="ja-JP" altLang="en-US" dirty="0" smtClean="0"/>
              <a:t>レベル</a:t>
            </a:r>
          </a:p>
          <a:p>
            <a:pPr lvl="3" eaLnBrk="1" latinLnBrk="0" hangingPunct="1"/>
            <a:r>
              <a:rPr kumimoji="0" lang="ja-JP" altLang="en-US" dirty="0" smtClean="0"/>
              <a:t>第 </a:t>
            </a:r>
            <a:r>
              <a:rPr kumimoji="0" lang="en-US" altLang="ja-JP" dirty="0" smtClean="0"/>
              <a:t>4 </a:t>
            </a:r>
            <a:r>
              <a:rPr kumimoji="0" lang="ja-JP" altLang="en-US" dirty="0" smtClean="0"/>
              <a:t>レベル</a:t>
            </a:r>
          </a:p>
          <a:p>
            <a:pPr lvl="4" eaLnBrk="1" latinLnBrk="0" hangingPunct="1"/>
            <a:r>
              <a:rPr kumimoji="0" lang="ja-JP" altLang="en-US" dirty="0" smtClean="0"/>
              <a:t>第 </a:t>
            </a:r>
            <a:r>
              <a:rPr kumimoji="0" lang="en-US" altLang="ja-JP" dirty="0" smtClean="0"/>
              <a:t>5 </a:t>
            </a:r>
            <a:r>
              <a:rPr kumimoji="0" lang="ja-JP" altLang="en-US" dirty="0" smtClean="0"/>
              <a:t>レベル</a:t>
            </a:r>
            <a:endParaRPr kumimoji="0" lang="en-US" dirty="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2CDA7D2-C910-4A8D-8E51-BCE414DDEAB0}" type="datetimeFigureOut">
              <a:rPr kumimoji="1" lang="ja-JP" altLang="en-US" smtClean="0"/>
              <a:t>2017/7/10</a:t>
            </a:fld>
            <a:endParaRPr kumimoji="1" lang="ja-JP"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1" lang="ja-JP"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C7C10F4-1764-495F-910B-A12C780F4910}" type="slidenum">
              <a:rPr kumimoji="1" lang="ja-JP" altLang="en-US" smtClean="0"/>
              <a:t>‹#›</a:t>
            </a:fld>
            <a:endParaRPr kumimoji="1" lang="ja-JP"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1" latinLnBrk="0" hangingPunct="1">
        <a:spcBef>
          <a:spcPct val="0"/>
        </a:spcBef>
        <a:buNone/>
        <a:defRPr kumimoji="1"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j-ea"/>
          <a:ea typeface="+mj-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3400" y="1371600"/>
            <a:ext cx="7851648" cy="1337320"/>
          </a:xfrm>
        </p:spPr>
        <p:txBody>
          <a:bodyPr/>
          <a:lstStyle/>
          <a:p>
            <a:pPr algn="ctr"/>
            <a:r>
              <a:rPr kumimoji="1" lang="ja-JP" altLang="en-US" dirty="0" smtClean="0"/>
              <a:t>大牟田について</a:t>
            </a:r>
            <a:endParaRPr kumimoji="1" lang="ja-JP" altLang="en-US" dirty="0"/>
          </a:p>
        </p:txBody>
      </p:sp>
    </p:spTree>
    <p:extLst>
      <p:ext uri="{BB962C8B-B14F-4D97-AF65-F5344CB8AC3E}">
        <p14:creationId xmlns:p14="http://schemas.microsoft.com/office/powerpoint/2010/main" val="270581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chor="ctr" anchorCtr="0">
            <a:normAutofit/>
          </a:bodyPr>
          <a:lstStyle/>
          <a:p>
            <a:r>
              <a:rPr lang="ja-JP" altLang="en-US" dirty="0" smtClean="0"/>
              <a:t>工務課</a:t>
            </a:r>
            <a:r>
              <a:rPr lang="ja-JP" altLang="en-US" dirty="0"/>
              <a:t>の現業職</a:t>
            </a:r>
            <a:r>
              <a:rPr lang="ja-JP" altLang="en-US" dirty="0" smtClean="0"/>
              <a:t>の特徴</a:t>
            </a:r>
            <a:endParaRPr kumimoji="1" lang="ja-JP" altLang="en-US" sz="4400"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smtClean="0"/>
              <a:t>背景として</a:t>
            </a:r>
            <a:endParaRPr lang="en-US" altLang="ja-JP" dirty="0" smtClean="0"/>
          </a:p>
          <a:p>
            <a:r>
              <a:rPr lang="ja-JP" altLang="en-US" dirty="0" smtClean="0"/>
              <a:t>市職員組合は現業が</a:t>
            </a:r>
            <a:r>
              <a:rPr lang="ja-JP" altLang="en-US" dirty="0" smtClean="0"/>
              <a:t>支えている。大牟田</a:t>
            </a:r>
            <a:r>
              <a:rPr lang="ja-JP" altLang="en-US" dirty="0" smtClean="0"/>
              <a:t>は三井石炭の総労働対総資本と言われた三池争議を経験して</a:t>
            </a:r>
            <a:r>
              <a:rPr lang="ja-JP" altLang="en-US" dirty="0" smtClean="0"/>
              <a:t>おり、歴代</a:t>
            </a:r>
            <a:r>
              <a:rPr lang="ja-JP" altLang="en-US" dirty="0" smtClean="0"/>
              <a:t>組合長が市議、県議になっている</a:t>
            </a:r>
            <a:r>
              <a:rPr lang="ja-JP" altLang="en-US" dirty="0" smtClean="0"/>
              <a:t>。水道労組は市組合の組織内であるが、清掃と並び強い。</a:t>
            </a:r>
            <a:endParaRPr lang="en-US" altLang="ja-JP" dirty="0" smtClean="0"/>
          </a:p>
          <a:p>
            <a:r>
              <a:rPr lang="ja-JP" altLang="en-US" dirty="0" smtClean="0"/>
              <a:t>現業職は「仕事がうまく出来ない」などの理由で不利な扱いを受けた経験が無い。かえって簡単な仕事に回されたりする。</a:t>
            </a:r>
            <a:endParaRPr lang="en-US" altLang="ja-JP" dirty="0" smtClean="0"/>
          </a:p>
          <a:p>
            <a:r>
              <a:rPr lang="ja-JP" altLang="en-US" dirty="0" smtClean="0"/>
              <a:t>特に清掃課がそうだったが、仕事量は自分たちで決めるみたいな感じで仕事をしてきた。</a:t>
            </a:r>
            <a:endParaRPr lang="ja-JP" altLang="en-US" dirty="0"/>
          </a:p>
        </p:txBody>
      </p:sp>
    </p:spTree>
    <p:extLst>
      <p:ext uri="{BB962C8B-B14F-4D97-AF65-F5344CB8AC3E}">
        <p14:creationId xmlns:p14="http://schemas.microsoft.com/office/powerpoint/2010/main" val="1561862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764704"/>
            <a:ext cx="8229600" cy="5559896"/>
          </a:xfrm>
        </p:spPr>
        <p:txBody>
          <a:bodyPr/>
          <a:lstStyle/>
          <a:p>
            <a:pPr marL="0" indent="0">
              <a:buNone/>
            </a:pPr>
            <a:r>
              <a:rPr kumimoji="1" lang="ja-JP" altLang="en-US" dirty="0" smtClean="0"/>
              <a:t>背景を踏まえて工務課職員の気質</a:t>
            </a:r>
            <a:endParaRPr kumimoji="1" lang="en-US" altLang="ja-JP" dirty="0" smtClean="0"/>
          </a:p>
          <a:p>
            <a:r>
              <a:rPr lang="ja-JP" altLang="en-US" dirty="0"/>
              <a:t>以前</a:t>
            </a:r>
            <a:r>
              <a:rPr lang="ja-JP" altLang="en-US" dirty="0" smtClean="0"/>
              <a:t>は癖のある現場職員が多く、決め事を組合の介入で簡単にひっくり返したりしていたが、ずいぶんとおとなしくなっていると思われる。</a:t>
            </a:r>
            <a:endParaRPr lang="en-US" altLang="ja-JP" dirty="0" smtClean="0"/>
          </a:p>
          <a:p>
            <a:r>
              <a:rPr kumimoji="1" lang="ja-JP" altLang="en-US" dirty="0"/>
              <a:t>現在</a:t>
            </a:r>
            <a:r>
              <a:rPr kumimoji="1" lang="ja-JP" altLang="en-US" dirty="0" smtClean="0"/>
              <a:t>は元水道労組委員長山崎も退職して統率力の点ではずいぶん落ちていると思われる。</a:t>
            </a:r>
            <a:endParaRPr kumimoji="1" lang="en-US" altLang="ja-JP" dirty="0" smtClean="0"/>
          </a:p>
          <a:p>
            <a:r>
              <a:rPr lang="ja-JP" altLang="en-US" dirty="0" smtClean="0"/>
              <a:t>ただ、現在の先鋒は工務課（非現業）の坂田修でしょう。彼の思想がどこで形成されているのか私はわかりませんが、旧社会党系統の派閥とのつながりが有ります。市議県議とも繋がっています。市労組の幹部でもあります。</a:t>
            </a:r>
            <a:endParaRPr lang="en-US" altLang="ja-JP" dirty="0" smtClean="0"/>
          </a:p>
        </p:txBody>
      </p:sp>
    </p:spTree>
    <p:extLst>
      <p:ext uri="{BB962C8B-B14F-4D97-AF65-F5344CB8AC3E}">
        <p14:creationId xmlns:p14="http://schemas.microsoft.com/office/powerpoint/2010/main" val="1423270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工務課長時代に大変だったこと</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当時は年上が多く、仕事を頼むと言う</a:t>
            </a:r>
            <a:r>
              <a:rPr kumimoji="1" lang="ja-JP" altLang="en-US" dirty="0" smtClean="0"/>
              <a:t>スタンスでバリバリ</a:t>
            </a:r>
            <a:r>
              <a:rPr kumimoji="1" lang="ja-JP" altLang="en-US" dirty="0" smtClean="0"/>
              <a:t>、仕事をさせることは出来ず、従来に流された仕事量の域であった。</a:t>
            </a:r>
            <a:endParaRPr kumimoji="1" lang="en-US" altLang="ja-JP" dirty="0" smtClean="0"/>
          </a:p>
          <a:p>
            <a:r>
              <a:rPr lang="ja-JP" altLang="en-US" dirty="0"/>
              <a:t>夜間</a:t>
            </a:r>
            <a:r>
              <a:rPr lang="ja-JP" altLang="en-US" dirty="0" smtClean="0"/>
              <a:t>の</a:t>
            </a:r>
            <a:r>
              <a:rPr lang="ja-JP" altLang="en-US" dirty="0"/>
              <a:t>呼び出し</a:t>
            </a:r>
            <a:r>
              <a:rPr lang="ja-JP" altLang="en-US" dirty="0" smtClean="0"/>
              <a:t>で酒を飲んでいて人数を確保するのに苦労することがあり、時間が経過して心配した</a:t>
            </a:r>
            <a:r>
              <a:rPr lang="ja-JP" altLang="en-US" dirty="0" smtClean="0"/>
              <a:t>。</a:t>
            </a:r>
            <a:endParaRPr lang="en-US" altLang="ja-JP" dirty="0" smtClean="0"/>
          </a:p>
          <a:p>
            <a:r>
              <a:rPr lang="ja-JP" altLang="en-US" dirty="0" smtClean="0"/>
              <a:t>労使</a:t>
            </a:r>
            <a:r>
              <a:rPr lang="ja-JP" altLang="en-US" dirty="0" smtClean="0"/>
              <a:t>協定が出来ず、</a:t>
            </a:r>
            <a:r>
              <a:rPr lang="ja-JP" altLang="en-US" dirty="0" smtClean="0"/>
              <a:t>当番制が敷けなかった。</a:t>
            </a:r>
            <a:endParaRPr lang="en-US" altLang="ja-JP" dirty="0" smtClean="0"/>
          </a:p>
          <a:p>
            <a:r>
              <a:rPr lang="ja-JP" altLang="en-US" dirty="0" smtClean="0"/>
              <a:t>呼び出し</a:t>
            </a:r>
            <a:r>
              <a:rPr lang="ja-JP" altLang="en-US" dirty="0" smtClean="0"/>
              <a:t>は課長が指令を出して夜間受付が呼び出すのだが何人にも飲んでいるとかで断られた、と中間報告が入る</a:t>
            </a:r>
            <a:r>
              <a:rPr lang="ja-JP" altLang="en-US" dirty="0" smtClean="0"/>
              <a:t>。　また</a:t>
            </a:r>
            <a:r>
              <a:rPr lang="ja-JP" altLang="en-US" dirty="0" smtClean="0"/>
              <a:t>、指令を出し、出動の報告と、大きい事故には結果報告を聞くまで連絡を取り合うことに</a:t>
            </a:r>
            <a:r>
              <a:rPr lang="ja-JP" altLang="en-US" dirty="0" smtClean="0"/>
              <a:t>なる、あるいは現場に赴く。</a:t>
            </a:r>
            <a:endParaRPr lang="en-US" altLang="ja-JP" dirty="0" smtClean="0"/>
          </a:p>
          <a:p>
            <a:pPr marL="0" indent="0">
              <a:buNone/>
            </a:pPr>
            <a:endParaRPr kumimoji="1" lang="ja-JP" altLang="en-US" dirty="0"/>
          </a:p>
        </p:txBody>
      </p:sp>
    </p:spTree>
    <p:extLst>
      <p:ext uri="{BB962C8B-B14F-4D97-AF65-F5344CB8AC3E}">
        <p14:creationId xmlns:p14="http://schemas.microsoft.com/office/powerpoint/2010/main" val="3795267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大牟田市の配管の維持管理を行うことについての懸念点</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旧清里系（地下水</a:t>
            </a:r>
            <a:r>
              <a:rPr kumimoji="1" lang="ja-JP" altLang="en-US" dirty="0" smtClean="0"/>
              <a:t>）＝市南部の</a:t>
            </a:r>
            <a:r>
              <a:rPr kumimoji="1" lang="ja-JP" altLang="en-US" dirty="0" smtClean="0"/>
              <a:t>配管（ランゲリア係数的に錆が発生しやすい、創設以来の古い管路、鉄マンガンが多い）に問題</a:t>
            </a:r>
            <a:r>
              <a:rPr kumimoji="1" lang="ja-JP" altLang="en-US" dirty="0" smtClean="0"/>
              <a:t>山積・・・この部分から更新工事を行っていると思われます。</a:t>
            </a:r>
            <a:endParaRPr kumimoji="1" lang="en-US" altLang="ja-JP" dirty="0" smtClean="0"/>
          </a:p>
          <a:p>
            <a:r>
              <a:rPr kumimoji="1" lang="ja-JP" altLang="en-US" dirty="0" smtClean="0"/>
              <a:t>夏場に配水量が増えると赤水を発生する。</a:t>
            </a:r>
            <a:endParaRPr kumimoji="1" lang="en-US" altLang="ja-JP" dirty="0" smtClean="0"/>
          </a:p>
          <a:p>
            <a:r>
              <a:rPr lang="ja-JP" altLang="en-US" dirty="0"/>
              <a:t>継手</a:t>
            </a:r>
            <a:r>
              <a:rPr lang="ja-JP" altLang="en-US" dirty="0" smtClean="0"/>
              <a:t>も古く、地震で抜ける可能性がある。</a:t>
            </a:r>
            <a:endParaRPr lang="en-US" altLang="ja-JP" dirty="0" smtClean="0"/>
          </a:p>
          <a:p>
            <a:r>
              <a:rPr kumimoji="1" lang="ja-JP" altLang="en-US" dirty="0" smtClean="0"/>
              <a:t>ひび割れやピンホール等漏水が多発。</a:t>
            </a:r>
            <a:endParaRPr kumimoji="1" lang="ja-JP" altLang="en-US" dirty="0"/>
          </a:p>
        </p:txBody>
      </p:sp>
    </p:spTree>
    <p:extLst>
      <p:ext uri="{BB962C8B-B14F-4D97-AF65-F5344CB8AC3E}">
        <p14:creationId xmlns:p14="http://schemas.microsoft.com/office/powerpoint/2010/main" val="1129234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大牟田市の配管に関連</a:t>
            </a:r>
            <a:r>
              <a:rPr lang="ja-JP" altLang="en-US" dirty="0" smtClean="0"/>
              <a:t>する</a:t>
            </a:r>
            <a:r>
              <a:rPr lang="en-US" altLang="ja-JP" dirty="0" smtClean="0"/>
              <a:t/>
            </a:r>
            <a:br>
              <a:rPr lang="en-US" altLang="ja-JP" dirty="0" smtClean="0"/>
            </a:br>
            <a:r>
              <a:rPr lang="ja-JP" altLang="en-US" dirty="0" smtClean="0"/>
              <a:t>地元</a:t>
            </a:r>
            <a:r>
              <a:rPr lang="ja-JP" altLang="en-US" dirty="0"/>
              <a:t>企業の性質</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大牟田市内にある管工事専門の企業ではバックホーを持たない所も多い。これは今まで本管の修繕業務を直営でやっていたから。（平成</a:t>
            </a:r>
            <a:r>
              <a:rPr kumimoji="1" lang="en-US" altLang="ja-JP" dirty="0" smtClean="0"/>
              <a:t>20</a:t>
            </a:r>
            <a:r>
              <a:rPr kumimoji="1" lang="ja-JP" altLang="en-US" dirty="0" smtClean="0"/>
              <a:t>年の公道給水管修理の外部委託でどこまで変わったか承知していません）</a:t>
            </a:r>
            <a:endParaRPr kumimoji="1" lang="en-US" altLang="ja-JP" dirty="0" smtClean="0"/>
          </a:p>
          <a:p>
            <a:r>
              <a:rPr lang="ja-JP" altLang="en-US" dirty="0" smtClean="0"/>
              <a:t>少数精鋭で核となる優秀なパートナー企業を育成する必要があります。そのためには将来に亘る一定の仕事量の確保が必要ですし、また当該業務を通じて企業がノウハウを吸収して成長すれば、色々な情勢が変化してもその企業は仕事に困らないことを自覚するでしょう。</a:t>
            </a:r>
            <a:endParaRPr lang="en-US" altLang="ja-JP" dirty="0" smtClean="0"/>
          </a:p>
          <a:p>
            <a:endParaRPr kumimoji="1" lang="ja-JP" altLang="en-US" dirty="0"/>
          </a:p>
        </p:txBody>
      </p:sp>
    </p:spTree>
    <p:extLst>
      <p:ext uri="{BB962C8B-B14F-4D97-AF65-F5344CB8AC3E}">
        <p14:creationId xmlns:p14="http://schemas.microsoft.com/office/powerpoint/2010/main" val="4097525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24744"/>
            <a:ext cx="8229600" cy="1584176"/>
          </a:xfrm>
        </p:spPr>
        <p:txBody>
          <a:bodyPr>
            <a:normAutofit fontScale="90000"/>
          </a:bodyPr>
          <a:lstStyle/>
          <a:p>
            <a:r>
              <a:rPr lang="ja-JP" altLang="en-US" dirty="0"/>
              <a:t>市出身者（</a:t>
            </a:r>
            <a:r>
              <a:rPr lang="ja-JP" altLang="en-US" dirty="0" smtClean="0"/>
              <a:t>現業職）</a:t>
            </a:r>
            <a:r>
              <a:rPr lang="ja-JP" altLang="en-US" dirty="0"/>
              <a:t>と民出身者（</a:t>
            </a:r>
            <a:r>
              <a:rPr lang="en-US" altLang="ja-JP" dirty="0"/>
              <a:t>META</a:t>
            </a:r>
            <a:r>
              <a:rPr lang="ja-JP" altLang="en-US" dirty="0"/>
              <a:t>から派遣）</a:t>
            </a:r>
            <a:r>
              <a:rPr lang="ja-JP" altLang="en-US" dirty="0" smtClean="0"/>
              <a:t>がとも</a:t>
            </a:r>
            <a:r>
              <a:rPr lang="ja-JP" altLang="en-US" dirty="0"/>
              <a:t>に同じ会社で働くことを想定した場合の懸念点</a:t>
            </a:r>
            <a:br>
              <a:rPr lang="ja-JP" altLang="en-US" dirty="0"/>
            </a:br>
            <a:endParaRPr kumimoji="1" lang="ja-JP" altLang="en-US" dirty="0"/>
          </a:p>
        </p:txBody>
      </p:sp>
      <p:sp>
        <p:nvSpPr>
          <p:cNvPr id="3" name="コンテンツ プレースホルダー 2"/>
          <p:cNvSpPr>
            <a:spLocks noGrp="1"/>
          </p:cNvSpPr>
          <p:nvPr>
            <p:ph idx="1"/>
          </p:nvPr>
        </p:nvSpPr>
        <p:spPr>
          <a:xfrm>
            <a:off x="457200" y="2636912"/>
            <a:ext cx="8229600" cy="3888432"/>
          </a:xfrm>
        </p:spPr>
        <p:txBody>
          <a:bodyPr/>
          <a:lstStyle/>
          <a:p>
            <a:r>
              <a:rPr kumimoji="1" lang="ja-JP" altLang="en-US" dirty="0" smtClean="0"/>
              <a:t>ある意味「荒くれども」みた</a:t>
            </a:r>
            <a:r>
              <a:rPr kumimoji="1" lang="ja-JP" altLang="en-US" dirty="0" smtClean="0"/>
              <a:t>いな所が有る</a:t>
            </a:r>
            <a:r>
              <a:rPr kumimoji="1" lang="ja-JP" altLang="en-US" dirty="0" smtClean="0"/>
              <a:t>のでちょっと手綱を緩めると都合の良い身勝手な仕事をしてしまう可能性がある</a:t>
            </a:r>
            <a:r>
              <a:rPr kumimoji="1" lang="ja-JP" altLang="en-US" dirty="0" smtClean="0"/>
              <a:t>。</a:t>
            </a:r>
            <a:endParaRPr lang="en-US" altLang="ja-JP" dirty="0" smtClean="0"/>
          </a:p>
          <a:p>
            <a:pPr lvl="1"/>
            <a:r>
              <a:rPr kumimoji="1" lang="ja-JP" altLang="en-US" dirty="0" smtClean="0">
                <a:latin typeface="+mj-ea"/>
                <a:ea typeface="+mj-ea"/>
              </a:rPr>
              <a:t>「自分たちはきつい仕事をしている」から待遇を改善しろ。</a:t>
            </a:r>
            <a:endParaRPr kumimoji="1" lang="en-US" altLang="ja-JP" dirty="0" smtClean="0">
              <a:latin typeface="+mj-ea"/>
              <a:ea typeface="+mj-ea"/>
            </a:endParaRPr>
          </a:p>
          <a:p>
            <a:pPr lvl="1"/>
            <a:r>
              <a:rPr kumimoji="1" lang="ja-JP" altLang="en-US" dirty="0" smtClean="0">
                <a:latin typeface="+mj-ea"/>
                <a:ea typeface="+mj-ea"/>
              </a:rPr>
              <a:t>「最初が肝心だから民間が良く理解しないうちに市派遣組が楽になるように道筋をつけておこう」</a:t>
            </a:r>
            <a:endParaRPr kumimoji="1" lang="en-US" altLang="ja-JP" dirty="0" smtClean="0">
              <a:latin typeface="+mj-ea"/>
              <a:ea typeface="+mj-ea"/>
            </a:endParaRPr>
          </a:p>
          <a:p>
            <a:r>
              <a:rPr lang="ja-JP" altLang="en-US" dirty="0" smtClean="0"/>
              <a:t>しかるに民間的</a:t>
            </a:r>
            <a:r>
              <a:rPr lang="ja-JP" altLang="en-US" dirty="0" smtClean="0"/>
              <a:t>に締め付けると大きな反発を招き、「なら、おまえらでやってみろ、俺たちゃ知らん！」となってしまう懸念がある。</a:t>
            </a:r>
            <a:endParaRPr kumimoji="1" lang="ja-JP" altLang="en-US" dirty="0"/>
          </a:p>
        </p:txBody>
      </p:sp>
    </p:spTree>
    <p:extLst>
      <p:ext uri="{BB962C8B-B14F-4D97-AF65-F5344CB8AC3E}">
        <p14:creationId xmlns:p14="http://schemas.microsoft.com/office/powerpoint/2010/main" val="983514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48680"/>
            <a:ext cx="8229600" cy="873388"/>
          </a:xfrm>
        </p:spPr>
        <p:txBody>
          <a:bodyPr/>
          <a:lstStyle/>
          <a:p>
            <a:r>
              <a:rPr lang="ja-JP" altLang="en-US" dirty="0"/>
              <a:t>意思決定プロセス</a:t>
            </a:r>
            <a:endParaRPr kumimoji="1" lang="ja-JP" altLang="en-US" dirty="0"/>
          </a:p>
        </p:txBody>
      </p:sp>
      <p:sp>
        <p:nvSpPr>
          <p:cNvPr id="4" name="正方形/長方形 3"/>
          <p:cNvSpPr/>
          <p:nvPr/>
        </p:nvSpPr>
        <p:spPr>
          <a:xfrm>
            <a:off x="971600" y="1494076"/>
            <a:ext cx="1800200" cy="72008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ea"/>
                <a:ea typeface="+mj-ea"/>
              </a:rPr>
              <a:t>組合</a:t>
            </a:r>
            <a:endParaRPr kumimoji="1" lang="ja-JP" altLang="en-US" dirty="0">
              <a:solidFill>
                <a:schemeClr val="tx1"/>
              </a:solidFill>
              <a:latin typeface="+mj-ea"/>
              <a:ea typeface="+mj-ea"/>
            </a:endParaRPr>
          </a:p>
        </p:txBody>
      </p:sp>
      <p:sp>
        <p:nvSpPr>
          <p:cNvPr id="6" name="正方形/長方形 5"/>
          <p:cNvSpPr/>
          <p:nvPr/>
        </p:nvSpPr>
        <p:spPr>
          <a:xfrm>
            <a:off x="3491880" y="1494076"/>
            <a:ext cx="1800200" cy="72008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ea"/>
                <a:ea typeface="+mj-ea"/>
              </a:rPr>
              <a:t>管理者・局長</a:t>
            </a:r>
            <a:endParaRPr kumimoji="1" lang="ja-JP" altLang="en-US" dirty="0">
              <a:solidFill>
                <a:schemeClr val="tx1"/>
              </a:solidFill>
              <a:latin typeface="+mj-ea"/>
              <a:ea typeface="+mj-ea"/>
            </a:endParaRPr>
          </a:p>
        </p:txBody>
      </p:sp>
      <p:sp>
        <p:nvSpPr>
          <p:cNvPr id="7" name="左右矢印 6"/>
          <p:cNvSpPr/>
          <p:nvPr/>
        </p:nvSpPr>
        <p:spPr>
          <a:xfrm>
            <a:off x="2771800" y="1710100"/>
            <a:ext cx="720080" cy="286949"/>
          </a:xfrm>
          <a:prstGeom prst="leftRightArrow">
            <a:avLst/>
          </a:prstGeom>
          <a:solidFill>
            <a:schemeClr val="accent3"/>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左右矢印 8"/>
          <p:cNvSpPr/>
          <p:nvPr/>
        </p:nvSpPr>
        <p:spPr>
          <a:xfrm>
            <a:off x="5292080" y="1710100"/>
            <a:ext cx="720080" cy="28694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6012160" y="1503542"/>
            <a:ext cx="1800200" cy="71061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ea"/>
                <a:ea typeface="+mj-ea"/>
              </a:rPr>
              <a:t>市長・副市長</a:t>
            </a:r>
            <a:endParaRPr kumimoji="1" lang="ja-JP" altLang="en-US" dirty="0">
              <a:solidFill>
                <a:schemeClr val="tx1"/>
              </a:solidFill>
              <a:latin typeface="+mj-ea"/>
              <a:ea typeface="+mj-ea"/>
            </a:endParaRPr>
          </a:p>
        </p:txBody>
      </p:sp>
      <p:sp>
        <p:nvSpPr>
          <p:cNvPr id="12" name="正方形/長方形 11"/>
          <p:cNvSpPr/>
          <p:nvPr/>
        </p:nvSpPr>
        <p:spPr>
          <a:xfrm>
            <a:off x="3347864" y="2646204"/>
            <a:ext cx="2808312" cy="360040"/>
          </a:xfrm>
          <a:prstGeom prst="rect">
            <a:avLst/>
          </a:prstGeom>
          <a:solidFill>
            <a:schemeClr val="accent3">
              <a:lumMod val="20000"/>
              <a:lumOff val="80000"/>
              <a:alpha val="62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latin typeface="+mj-ea"/>
                <a:ea typeface="+mj-ea"/>
              </a:rPr>
              <a:t>議会実力者（ほぼ決定）</a:t>
            </a:r>
            <a:endParaRPr kumimoji="1" lang="ja-JP" altLang="en-US" b="1" dirty="0">
              <a:solidFill>
                <a:schemeClr val="tx1"/>
              </a:solidFill>
              <a:latin typeface="+mj-ea"/>
              <a:ea typeface="+mj-ea"/>
            </a:endParaRPr>
          </a:p>
        </p:txBody>
      </p:sp>
      <p:sp>
        <p:nvSpPr>
          <p:cNvPr id="13" name="下矢印 12"/>
          <p:cNvSpPr/>
          <p:nvPr/>
        </p:nvSpPr>
        <p:spPr>
          <a:xfrm>
            <a:off x="4283968" y="2214156"/>
            <a:ext cx="2880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下矢印 13"/>
          <p:cNvSpPr/>
          <p:nvPr/>
        </p:nvSpPr>
        <p:spPr>
          <a:xfrm>
            <a:off x="4292352" y="3006244"/>
            <a:ext cx="288032" cy="4047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3068216" y="3438292"/>
            <a:ext cx="4744144" cy="432048"/>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ea"/>
                <a:ea typeface="+mj-ea"/>
              </a:rPr>
              <a:t>議会建設員会（実質</a:t>
            </a:r>
            <a:r>
              <a:rPr kumimoji="1" lang="en-US" altLang="ja-JP" dirty="0" smtClean="0">
                <a:solidFill>
                  <a:schemeClr val="tx1"/>
                </a:solidFill>
                <a:latin typeface="+mj-ea"/>
                <a:ea typeface="+mj-ea"/>
              </a:rPr>
              <a:t>GO</a:t>
            </a:r>
            <a:r>
              <a:rPr kumimoji="1" lang="ja-JP" altLang="en-US" dirty="0" smtClean="0">
                <a:solidFill>
                  <a:schemeClr val="tx1"/>
                </a:solidFill>
                <a:latin typeface="+mj-ea"/>
                <a:ea typeface="+mj-ea"/>
              </a:rPr>
              <a:t>サイン）</a:t>
            </a:r>
            <a:endParaRPr kumimoji="1" lang="ja-JP" altLang="en-US" dirty="0">
              <a:solidFill>
                <a:schemeClr val="tx1"/>
              </a:solidFill>
              <a:latin typeface="+mj-ea"/>
              <a:ea typeface="+mj-ea"/>
            </a:endParaRPr>
          </a:p>
        </p:txBody>
      </p:sp>
      <p:sp>
        <p:nvSpPr>
          <p:cNvPr id="16" name="下矢印 15"/>
          <p:cNvSpPr/>
          <p:nvPr/>
        </p:nvSpPr>
        <p:spPr>
          <a:xfrm>
            <a:off x="4283968" y="3870340"/>
            <a:ext cx="288032" cy="4047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059832" y="4302388"/>
            <a:ext cx="2736304" cy="432048"/>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ea"/>
                <a:ea typeface="+mj-ea"/>
              </a:rPr>
              <a:t>議　　会</a:t>
            </a:r>
            <a:endParaRPr kumimoji="1" lang="ja-JP" altLang="en-US" dirty="0">
              <a:solidFill>
                <a:schemeClr val="tx1"/>
              </a:solidFill>
              <a:latin typeface="+mj-ea"/>
              <a:ea typeface="+mj-ea"/>
            </a:endParaRPr>
          </a:p>
        </p:txBody>
      </p:sp>
      <p:sp>
        <p:nvSpPr>
          <p:cNvPr id="18" name="正方形/長方形 17"/>
          <p:cNvSpPr/>
          <p:nvPr/>
        </p:nvSpPr>
        <p:spPr>
          <a:xfrm>
            <a:off x="994121" y="2984255"/>
            <a:ext cx="1800200" cy="45403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ea"/>
                <a:ea typeface="+mj-ea"/>
              </a:rPr>
              <a:t>組合</a:t>
            </a:r>
            <a:endParaRPr kumimoji="1" lang="ja-JP" altLang="en-US" dirty="0">
              <a:solidFill>
                <a:schemeClr val="tx1"/>
              </a:solidFill>
              <a:latin typeface="+mj-ea"/>
              <a:ea typeface="+mj-ea"/>
            </a:endParaRPr>
          </a:p>
        </p:txBody>
      </p:sp>
      <p:cxnSp>
        <p:nvCxnSpPr>
          <p:cNvPr id="21" name="直線矢印コネクタ 20"/>
          <p:cNvCxnSpPr/>
          <p:nvPr/>
        </p:nvCxnSpPr>
        <p:spPr>
          <a:xfrm flipH="1">
            <a:off x="1966229" y="2164137"/>
            <a:ext cx="1525651" cy="770099"/>
          </a:xfrm>
          <a:prstGeom prst="straightConnector1">
            <a:avLst/>
          </a:prstGeom>
          <a:ln w="101600">
            <a:solidFill>
              <a:schemeClr val="accent2"/>
            </a:solidFill>
            <a:tailEnd type="stealth"/>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323528" y="4869160"/>
            <a:ext cx="8568952" cy="1323439"/>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600" dirty="0" smtClean="0">
                <a:latin typeface="+mj-ea"/>
                <a:ea typeface="+mj-ea"/>
              </a:rPr>
              <a:t>①でどの程度まで話が通っているかでその後の、交渉が対立したりする。人員削減問題等についてはここでは細部まで詰めていないのが通例。</a:t>
            </a:r>
            <a:endParaRPr kumimoji="1" lang="en-US" altLang="ja-JP" sz="1600" dirty="0" smtClean="0">
              <a:latin typeface="+mj-ea"/>
              <a:ea typeface="+mj-ea"/>
            </a:endParaRPr>
          </a:p>
          <a:p>
            <a:pPr marL="285750" indent="-285750">
              <a:buFont typeface="Wingdings" panose="05000000000000000000" pitchFamily="2" charset="2"/>
              <a:buChar char="l"/>
            </a:pPr>
            <a:r>
              <a:rPr lang="ja-JP" altLang="en-US" sz="1600" dirty="0" smtClean="0">
                <a:latin typeface="+mj-ea"/>
                <a:ea typeface="+mj-ea"/>
              </a:rPr>
              <a:t>検討の実務に入った段階で職員が業務を始めると組合も内容について知ることになる。　この段階</a:t>
            </a:r>
            <a:r>
              <a:rPr lang="ja-JP" altLang="en-US" sz="1600" dirty="0">
                <a:latin typeface="+mj-ea"/>
                <a:ea typeface="+mj-ea"/>
              </a:rPr>
              <a:t>②</a:t>
            </a:r>
            <a:r>
              <a:rPr lang="ja-JP" altLang="en-US" sz="1600" dirty="0" smtClean="0">
                <a:latin typeface="+mj-ea"/>
                <a:ea typeface="+mj-ea"/>
              </a:rPr>
              <a:t>で組合（一部の職員）が反発するとの交渉でもめることになる。</a:t>
            </a:r>
            <a:endParaRPr lang="en-US" altLang="ja-JP" sz="1600" dirty="0">
              <a:latin typeface="+mj-ea"/>
              <a:ea typeface="+mj-ea"/>
            </a:endParaRPr>
          </a:p>
          <a:p>
            <a:pPr marL="285750" indent="-285750">
              <a:buFont typeface="Wingdings" panose="05000000000000000000" pitchFamily="2" charset="2"/>
              <a:buChar char="l"/>
            </a:pPr>
            <a:r>
              <a:rPr lang="ja-JP" altLang="en-US" sz="1600" dirty="0" smtClean="0">
                <a:latin typeface="+mj-ea"/>
                <a:ea typeface="+mj-ea"/>
              </a:rPr>
              <a:t>「</a:t>
            </a:r>
            <a:r>
              <a:rPr lang="zh-TW" altLang="en-US" sz="1600" dirty="0" smtClean="0">
                <a:latin typeface="+mj-ea"/>
                <a:ea typeface="+mj-ea"/>
              </a:rPr>
              <a:t>上下</a:t>
            </a:r>
            <a:r>
              <a:rPr lang="zh-TW" altLang="en-US" sz="1600" dirty="0">
                <a:latin typeface="+mj-ea"/>
                <a:ea typeface="+mj-ea"/>
              </a:rPr>
              <a:t>水道事業運営審</a:t>
            </a:r>
            <a:r>
              <a:rPr lang="zh-TW" altLang="en-US" sz="1600" dirty="0" smtClean="0">
                <a:latin typeface="+mj-ea"/>
                <a:ea typeface="+mj-ea"/>
              </a:rPr>
              <a:t>議会</a:t>
            </a:r>
            <a:r>
              <a:rPr lang="ja-JP" altLang="en-US" sz="1600" dirty="0" smtClean="0">
                <a:latin typeface="+mj-ea"/>
                <a:ea typeface="+mj-ea"/>
              </a:rPr>
              <a:t>」については検討業務内容への介入は無いのでは？</a:t>
            </a:r>
            <a:endParaRPr kumimoji="1" lang="ja-JP" altLang="en-US" sz="1600" dirty="0">
              <a:latin typeface="+mj-ea"/>
              <a:ea typeface="+mj-ea"/>
            </a:endParaRPr>
          </a:p>
        </p:txBody>
      </p:sp>
      <p:sp>
        <p:nvSpPr>
          <p:cNvPr id="23" name="テキスト ボックス 22"/>
          <p:cNvSpPr txBox="1"/>
          <p:nvPr/>
        </p:nvSpPr>
        <p:spPr>
          <a:xfrm>
            <a:off x="2915816" y="1484784"/>
            <a:ext cx="504056" cy="369332"/>
          </a:xfrm>
          <a:prstGeom prst="rect">
            <a:avLst/>
          </a:prstGeom>
          <a:noFill/>
        </p:spPr>
        <p:txBody>
          <a:bodyPr wrap="square" rtlCol="0">
            <a:spAutoFit/>
          </a:bodyPr>
          <a:lstStyle/>
          <a:p>
            <a:r>
              <a:rPr kumimoji="1" lang="ja-JP" altLang="en-US" dirty="0" smtClean="0">
                <a:latin typeface="+mj-ea"/>
                <a:ea typeface="+mj-ea"/>
              </a:rPr>
              <a:t>①</a:t>
            </a:r>
            <a:endParaRPr kumimoji="1" lang="ja-JP" altLang="en-US" dirty="0">
              <a:latin typeface="+mj-ea"/>
              <a:ea typeface="+mj-ea"/>
            </a:endParaRPr>
          </a:p>
        </p:txBody>
      </p:sp>
      <p:sp>
        <p:nvSpPr>
          <p:cNvPr id="24" name="テキスト ボックス 23"/>
          <p:cNvSpPr txBox="1"/>
          <p:nvPr/>
        </p:nvSpPr>
        <p:spPr>
          <a:xfrm>
            <a:off x="2555776" y="2564904"/>
            <a:ext cx="504056" cy="369332"/>
          </a:xfrm>
          <a:prstGeom prst="rect">
            <a:avLst/>
          </a:prstGeom>
          <a:noFill/>
        </p:spPr>
        <p:txBody>
          <a:bodyPr wrap="square" rtlCol="0">
            <a:spAutoFit/>
          </a:bodyPr>
          <a:lstStyle/>
          <a:p>
            <a:r>
              <a:rPr lang="ja-JP" altLang="en-US" dirty="0">
                <a:latin typeface="+mj-ea"/>
                <a:ea typeface="+mj-ea"/>
              </a:rPr>
              <a:t>②</a:t>
            </a:r>
            <a:endParaRPr kumimoji="1" lang="ja-JP" altLang="en-US" dirty="0">
              <a:latin typeface="+mj-ea"/>
              <a:ea typeface="+mj-ea"/>
            </a:endParaRPr>
          </a:p>
        </p:txBody>
      </p:sp>
    </p:spTree>
    <p:extLst>
      <p:ext uri="{BB962C8B-B14F-4D97-AF65-F5344CB8AC3E}">
        <p14:creationId xmlns:p14="http://schemas.microsoft.com/office/powerpoint/2010/main" val="25622012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リゾート">
  <a:themeElements>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リゾート">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206</TotalTime>
  <Words>768</Words>
  <Application>Microsoft Office PowerPoint</Application>
  <PresentationFormat>画面に合わせる (4:3)</PresentationFormat>
  <Paragraphs>41</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リゾート</vt:lpstr>
      <vt:lpstr>大牟田について</vt:lpstr>
      <vt:lpstr>工務課の現業職の特徴</vt:lpstr>
      <vt:lpstr>PowerPoint プレゼンテーション</vt:lpstr>
      <vt:lpstr>工務課長時代に大変だったこと</vt:lpstr>
      <vt:lpstr>大牟田市の配管の維持管理を行うことについての懸念点</vt:lpstr>
      <vt:lpstr>大牟田市の配管に関連する 地元企業の性質</vt:lpstr>
      <vt:lpstr>市出身者（現業職）と民出身者（METAから派遣）がともに同じ会社で働くことを想定した場合の懸念点 </vt:lpstr>
      <vt:lpstr>意思決定プロセス</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西原</dc:creator>
  <cp:lastModifiedBy>西原</cp:lastModifiedBy>
  <cp:revision>21</cp:revision>
  <dcterms:created xsi:type="dcterms:W3CDTF">2016-06-20T06:38:05Z</dcterms:created>
  <dcterms:modified xsi:type="dcterms:W3CDTF">2017-07-10T02:34:43Z</dcterms:modified>
</cp:coreProperties>
</file>